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89" r:id="rId38"/>
  </p:sldIdLst>
  <p:sldSz cx="9144000" cy="5143500" type="screen16x9"/>
  <p:notesSz cx="6858000" cy="9144000"/>
  <p:embeddedFontLs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EB Garamond" panose="020B0604020202020204" charset="0"/>
      <p:regular r:id="rId44"/>
      <p:bold r:id="rId45"/>
      <p:italic r:id="rId46"/>
      <p:boldItalic r:id="rId47"/>
    </p:embeddedFont>
    <p:embeddedFont>
      <p:font typeface="PT Sans Narrow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17A31-65AF-44FA-91C3-96F0A3EC1184}">
  <a:tblStyle styleId="{F4517A31-65AF-44FA-91C3-96F0A3EC1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0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585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81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62f8d708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62f8d708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09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3664cc3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63664cc3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82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3664cc3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3664cc3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5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3664cc3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3664cc3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marR="277867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3524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63664cc3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63664cc3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93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3664cc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63664cc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751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3664cc3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63664cc3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26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3664cc31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3664cc31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650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63664cc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63664cc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94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3664cc3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63664cc3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0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63664cc3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63664cc3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61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3664cc3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3664cc3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925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3664cc3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3664cc3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38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63664cc3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63664cc3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916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63664cc31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63664cc31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77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3664cc3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3664cc3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38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63664cc3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63664cc3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96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63664cc3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63664cc3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07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63664cc3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63664cc3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93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63664cc3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63664cc3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90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63664cc3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63664cc3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32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63664cc3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63664cc3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11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63664cc3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63664cc3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895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63664cc3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63664cc3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48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63664cc3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63664cc3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0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3664cc3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63664cc3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228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3664cc3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63664cc3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758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3664cc3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63664cc3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77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3664cc3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63664cc3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838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3664cc3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3664cc3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8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63664cc3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63664cc3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44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3664cc3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3664cc3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4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2f8d708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2f8d708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73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62f8d708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62f8d708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75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62f8d708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62f8d708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78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62f8d70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62f8d70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9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254177"/>
            <a:ext cx="71367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Graduation Project Organizer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r="12457"/>
          <a:stretch/>
        </p:blipFill>
        <p:spPr>
          <a:xfrm rot="-5">
            <a:off x="3684350" y="2376751"/>
            <a:ext cx="1776301" cy="157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t="9215" b="12420"/>
          <a:stretch/>
        </p:blipFill>
        <p:spPr>
          <a:xfrm>
            <a:off x="942975" y="1184200"/>
            <a:ext cx="7258050" cy="37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241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latin typeface="EB Garamond"/>
                <a:ea typeface="EB Garamond"/>
                <a:cs typeface="EB Garamond"/>
                <a:sym typeface="EB Garamond"/>
              </a:rPr>
              <a:t>Students projects submission and work state before registration deadline</a:t>
            </a:r>
            <a:endParaRPr sz="204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Project Idea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00475"/>
            <a:ext cx="8520600" cy="3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3821167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a platform to facilitate the steps of finding a GP team and idea.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1" name="Google Shape;131;p23" descr="Stick Figure Animation Ideas - Novocom.to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175" y="1277825"/>
            <a:ext cx="2057400" cy="32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Objectives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366400"/>
            <a:ext cx="8520600" cy="42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Reducing communication by emails.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Saving both time and effort.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Facilitating choosing supervisors.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2506717" lvl="0" indent="-3746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Avoid having duplicate ideas.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8" name="Google Shape;138;p24" descr="The concept of management by objectives Management by Objectives (MBO),  Analysis of the comparative effectiveness of existing balanced scorecards -  Financial analysis for managers"/>
          <p:cNvPicPr preferRelativeResize="0"/>
          <p:nvPr/>
        </p:nvPicPr>
        <p:blipFill rotWithShape="1">
          <a:blip r:embed="rId3">
            <a:alphaModFix/>
          </a:blip>
          <a:srcRect l="14003" t="11823" r="12488" b="15188"/>
          <a:stretch/>
        </p:blipFill>
        <p:spPr>
          <a:xfrm>
            <a:off x="5155550" y="1606225"/>
            <a:ext cx="3676750" cy="25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Related Work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" marR="49267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The implemented systems cares about organizing what comes after forming a team and finding an appropriate idea.</a:t>
            </a:r>
            <a:endParaRPr sz="22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57150" marR="49267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57150" marR="49267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 one brought the spotlight on the problem of forming this team or finding this idea.</a:t>
            </a:r>
            <a:endParaRPr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572450"/>
            <a:ext cx="8520600" cy="3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Senior Students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Professors/ Doctors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Teacher Assistants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Admins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83275" y="822950"/>
            <a:ext cx="3849025" cy="37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ctrTitle"/>
          </p:nvPr>
        </p:nvSpPr>
        <p:spPr>
          <a:xfrm>
            <a:off x="1004150" y="1315550"/>
            <a:ext cx="7136700" cy="17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1980543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59" dirty="0">
                <a:latin typeface="EB Garamond"/>
                <a:ea typeface="EB Garamond"/>
                <a:cs typeface="EB Garamond"/>
                <a:sym typeface="EB Garamond"/>
              </a:rPr>
              <a:t>How was the idea brought to life?</a:t>
            </a:r>
            <a:endParaRPr sz="3459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7" name="Google Shape;157;p27" descr="back_and_forth_questions1 question mark gif | Animated clipart, Question  mark gif, Question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475" y="1100475"/>
            <a:ext cx="2674625" cy="30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612"/>
              <a:buFont typeface="Arial"/>
              <a:buNone/>
            </a:pPr>
            <a:r>
              <a:rPr lang="en" sz="3459" dirty="0">
                <a:latin typeface="EB Garamond"/>
                <a:ea typeface="EB Garamond"/>
                <a:cs typeface="EB Garamond"/>
                <a:sym typeface="EB Garamond"/>
              </a:rPr>
              <a:t>How was the idea brought to life?</a:t>
            </a:r>
            <a:endParaRPr sz="3459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1088650"/>
            <a:ext cx="8520600" cy="3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278117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2278117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The Idea was best implemented as a SPA(single page application, client side routing) using React and two APIs:</a:t>
            </a: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2278117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2278117" lvl="0" indent="-35560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For the whole system: using NodeJs &amp; TypeScript.</a:t>
            </a: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2278117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For NLP: using python and Flask.</a:t>
            </a: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2278117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2278117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Both APIs communicate with MongoDB as the main DB</a:t>
            </a:r>
            <a:endParaRPr sz="20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4" name="Google Shape;164;p28" descr="Finance = Java + C++ – Solaris | Brunel University Placement and Careers  Centre Blo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175" y="1521663"/>
            <a:ext cx="2234125" cy="27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Technologies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11700" y="1113650"/>
            <a:ext cx="8520600" cy="34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marR="3254142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We used web development &amp; NLP.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React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MongoDB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NodeJS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TypeScript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Python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Flask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Docker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l="11008"/>
          <a:stretch/>
        </p:blipFill>
        <p:spPr>
          <a:xfrm>
            <a:off x="5438675" y="1176575"/>
            <a:ext cx="3582376" cy="3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/>
          <p:nvPr/>
        </p:nvSpPr>
        <p:spPr>
          <a:xfrm>
            <a:off x="669850" y="2021525"/>
            <a:ext cx="7595700" cy="294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Tools and Architecture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78" name="Google Shape;178;p30"/>
          <p:cNvGrpSpPr/>
          <p:nvPr/>
        </p:nvGrpSpPr>
        <p:grpSpPr>
          <a:xfrm>
            <a:off x="2795621" y="3347524"/>
            <a:ext cx="3120000" cy="1379604"/>
            <a:chOff x="6797789" y="3819641"/>
            <a:chExt cx="3120000" cy="1379604"/>
          </a:xfrm>
        </p:grpSpPr>
        <p:grpSp>
          <p:nvGrpSpPr>
            <p:cNvPr id="179" name="Google Shape;179;p30"/>
            <p:cNvGrpSpPr/>
            <p:nvPr/>
          </p:nvGrpSpPr>
          <p:grpSpPr>
            <a:xfrm>
              <a:off x="6924837" y="3819641"/>
              <a:ext cx="2865974" cy="281140"/>
              <a:chOff x="6924837" y="3819641"/>
              <a:chExt cx="2865974" cy="281140"/>
            </a:xfrm>
          </p:grpSpPr>
          <p:sp>
            <p:nvSpPr>
              <p:cNvPr id="180" name="Google Shape;180;p30"/>
              <p:cNvSpPr/>
              <p:nvPr/>
            </p:nvSpPr>
            <p:spPr>
              <a:xfrm>
                <a:off x="6924837" y="3831681"/>
                <a:ext cx="453000" cy="2691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7729162" y="3819649"/>
                <a:ext cx="453000" cy="2691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8533486" y="3819646"/>
                <a:ext cx="453000" cy="2691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0"/>
              <p:cNvSpPr/>
              <p:nvPr/>
            </p:nvSpPr>
            <p:spPr>
              <a:xfrm>
                <a:off x="9337811" y="3819641"/>
                <a:ext cx="453000" cy="2691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" name="Google Shape;184;p30"/>
            <p:cNvSpPr/>
            <p:nvPr/>
          </p:nvSpPr>
          <p:spPr>
            <a:xfrm>
              <a:off x="6797789" y="4055945"/>
              <a:ext cx="3120000" cy="1143300"/>
            </a:xfrm>
            <a:prstGeom prst="rect">
              <a:avLst/>
            </a:prstGeom>
            <a:solidFill>
              <a:srgbClr val="4DB6A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30"/>
          <p:cNvGrpSpPr/>
          <p:nvPr/>
        </p:nvGrpSpPr>
        <p:grpSpPr>
          <a:xfrm>
            <a:off x="4377562" y="2249264"/>
            <a:ext cx="3120000" cy="1379513"/>
            <a:chOff x="2274280" y="3806334"/>
            <a:chExt cx="3120000" cy="1379513"/>
          </a:xfrm>
        </p:grpSpPr>
        <p:grpSp>
          <p:nvGrpSpPr>
            <p:cNvPr id="186" name="Google Shape;186;p30"/>
            <p:cNvGrpSpPr/>
            <p:nvPr/>
          </p:nvGrpSpPr>
          <p:grpSpPr>
            <a:xfrm>
              <a:off x="2401570" y="3806334"/>
              <a:ext cx="2866110" cy="281077"/>
              <a:chOff x="4976813" y="2957673"/>
              <a:chExt cx="2275593" cy="218771"/>
            </a:xfrm>
          </p:grpSpPr>
          <p:sp>
            <p:nvSpPr>
              <p:cNvPr id="187" name="Google Shape;187;p30"/>
              <p:cNvSpPr/>
              <p:nvPr/>
            </p:nvSpPr>
            <p:spPr>
              <a:xfrm>
                <a:off x="4976813" y="2957673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5615444" y="2957677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6254075" y="2957679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6892706" y="2967044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30"/>
            <p:cNvSpPr/>
            <p:nvPr/>
          </p:nvSpPr>
          <p:spPr>
            <a:xfrm>
              <a:off x="2274280" y="4042547"/>
              <a:ext cx="3120000" cy="1143300"/>
            </a:xfrm>
            <a:prstGeom prst="rect">
              <a:avLst/>
            </a:prstGeom>
            <a:solidFill>
              <a:srgbClr val="4DB6A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0"/>
          <p:cNvGrpSpPr/>
          <p:nvPr/>
        </p:nvGrpSpPr>
        <p:grpSpPr>
          <a:xfrm>
            <a:off x="1257541" y="2249263"/>
            <a:ext cx="3120000" cy="1379508"/>
            <a:chOff x="4536034" y="2661595"/>
            <a:chExt cx="3120000" cy="1379508"/>
          </a:xfrm>
        </p:grpSpPr>
        <p:grpSp>
          <p:nvGrpSpPr>
            <p:cNvPr id="193" name="Google Shape;193;p30"/>
            <p:cNvGrpSpPr/>
            <p:nvPr/>
          </p:nvGrpSpPr>
          <p:grpSpPr>
            <a:xfrm>
              <a:off x="4663324" y="2661595"/>
              <a:ext cx="2866110" cy="281072"/>
              <a:chOff x="4976813" y="2957677"/>
              <a:chExt cx="2275593" cy="218767"/>
            </a:xfrm>
          </p:grpSpPr>
          <p:sp>
            <p:nvSpPr>
              <p:cNvPr id="194" name="Google Shape;194;p30"/>
              <p:cNvSpPr/>
              <p:nvPr/>
            </p:nvSpPr>
            <p:spPr>
              <a:xfrm>
                <a:off x="4976813" y="2957677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>
                <a:off x="5615444" y="2967044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6254075" y="2967044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6892706" y="2957679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30"/>
            <p:cNvSpPr/>
            <p:nvPr/>
          </p:nvSpPr>
          <p:spPr>
            <a:xfrm>
              <a:off x="4536034" y="2897803"/>
              <a:ext cx="3120000" cy="1143300"/>
            </a:xfrm>
            <a:prstGeom prst="rect">
              <a:avLst/>
            </a:prstGeom>
            <a:solidFill>
              <a:srgbClr val="4DB6A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30"/>
          <p:cNvGrpSpPr/>
          <p:nvPr/>
        </p:nvGrpSpPr>
        <p:grpSpPr>
          <a:xfrm>
            <a:off x="2795624" y="1092629"/>
            <a:ext cx="1539300" cy="1378093"/>
            <a:chOff x="5326342" y="1522661"/>
            <a:chExt cx="1539300" cy="1378093"/>
          </a:xfrm>
        </p:grpSpPr>
        <p:grpSp>
          <p:nvGrpSpPr>
            <p:cNvPr id="200" name="Google Shape;200;p30"/>
            <p:cNvGrpSpPr/>
            <p:nvPr/>
          </p:nvGrpSpPr>
          <p:grpSpPr>
            <a:xfrm>
              <a:off x="5467679" y="1522661"/>
              <a:ext cx="1257398" cy="269040"/>
              <a:chOff x="5615444" y="2953970"/>
              <a:chExt cx="998331" cy="209402"/>
            </a:xfrm>
          </p:grpSpPr>
          <p:sp>
            <p:nvSpPr>
              <p:cNvPr id="201" name="Google Shape;201;p30"/>
              <p:cNvSpPr/>
              <p:nvPr/>
            </p:nvSpPr>
            <p:spPr>
              <a:xfrm>
                <a:off x="5615444" y="2953970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6254075" y="2953972"/>
                <a:ext cx="359700" cy="209400"/>
              </a:xfrm>
              <a:prstGeom prst="round2SameRect">
                <a:avLst>
                  <a:gd name="adj1" fmla="val 14395"/>
                  <a:gd name="adj2" fmla="val 0"/>
                </a:avLst>
              </a:prstGeom>
              <a:solidFill>
                <a:srgbClr val="4DB6AC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30"/>
            <p:cNvSpPr/>
            <p:nvPr/>
          </p:nvSpPr>
          <p:spPr>
            <a:xfrm>
              <a:off x="5326342" y="1757454"/>
              <a:ext cx="1539300" cy="1143300"/>
            </a:xfrm>
            <a:prstGeom prst="rect">
              <a:avLst/>
            </a:prstGeom>
            <a:solidFill>
              <a:srgbClr val="4DB6A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30"/>
          <p:cNvSpPr txBox="1"/>
          <p:nvPr/>
        </p:nvSpPr>
        <p:spPr>
          <a:xfrm>
            <a:off x="3119925" y="1808225"/>
            <a:ext cx="890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ReactJs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910275" y="3953500"/>
            <a:ext cx="1113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MongoDB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5492200" y="2858825"/>
            <a:ext cx="890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2372200" y="2858825"/>
            <a:ext cx="890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NodeJS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" name="Google Shape;208;p30"/>
          <p:cNvCxnSpPr>
            <a:stCxn id="207" idx="3"/>
            <a:endCxn id="206" idx="1"/>
          </p:cNvCxnSpPr>
          <p:nvPr/>
        </p:nvCxnSpPr>
        <p:spPr>
          <a:xfrm>
            <a:off x="3262900" y="3056225"/>
            <a:ext cx="22293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9" name="Google Shape;209;p30"/>
          <p:cNvSpPr txBox="1"/>
          <p:nvPr/>
        </p:nvSpPr>
        <p:spPr>
          <a:xfrm>
            <a:off x="6382900" y="4138700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Docker VM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 rot="-5399589">
            <a:off x="-1657325" y="2156750"/>
            <a:ext cx="5019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System Architecture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525" y="0"/>
            <a:ext cx="7254475" cy="50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306975" y="319350"/>
            <a:ext cx="85056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latin typeface="EB Garamond"/>
                <a:ea typeface="EB Garamond"/>
                <a:cs typeface="EB Garamond"/>
                <a:sym typeface="EB Garamond"/>
              </a:rPr>
              <a:t>Supervised by</a:t>
            </a:r>
            <a:endParaRPr sz="1700" i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EB Garamond"/>
                <a:ea typeface="EB Garamond"/>
                <a:cs typeface="EB Garamond"/>
                <a:sym typeface="EB Garamond"/>
              </a:rPr>
              <a:t>Dr. Hesham Ahmed Hassan</a:t>
            </a:r>
            <a:endParaRPr sz="17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EB Garamond"/>
                <a:ea typeface="EB Garamond"/>
                <a:cs typeface="EB Garamond"/>
                <a:sym typeface="EB Garamond"/>
              </a:rPr>
              <a:t>TA. Sarah Ahmed Elnady</a:t>
            </a:r>
            <a:endParaRPr sz="17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latin typeface="EB Garamond"/>
                <a:ea typeface="EB Garamond"/>
                <a:cs typeface="EB Garamond"/>
                <a:sym typeface="EB Garamond"/>
              </a:rPr>
              <a:t>Implemented by</a:t>
            </a:r>
            <a:endParaRPr sz="1700" i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Graduation Project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Academic Year 2020-2021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Final Presentation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73" name="Google Shape;73;p14"/>
          <p:cNvGraphicFramePr/>
          <p:nvPr>
            <p:extLst>
              <p:ext uri="{D42A27DB-BD31-4B8C-83A1-F6EECF244321}">
                <p14:modId xmlns:p14="http://schemas.microsoft.com/office/powerpoint/2010/main" val="1552858848"/>
              </p:ext>
            </p:extLst>
          </p:nvPr>
        </p:nvGraphicFramePr>
        <p:xfrm>
          <a:off x="940275" y="1706880"/>
          <a:ext cx="7239000" cy="1928504"/>
        </p:xfrm>
        <a:graphic>
          <a:graphicData uri="http://schemas.openxmlformats.org/drawingml/2006/table">
            <a:tbl>
              <a:tblPr>
                <a:noFill/>
                <a:tableStyleId>{F4517A31-65AF-44FA-91C3-96F0A3EC1184}</a:tableStyleId>
              </a:tblPr>
              <a:tblGrid>
                <a:gridCol w="3619500"/>
                <a:gridCol w="3619500"/>
              </a:tblGrid>
              <a:tr h="476250">
                <a:tc>
                  <a:txBody>
                    <a:bodyPr/>
                    <a:lstStyle/>
                    <a:p>
                      <a:pPr marL="2032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20170110</a:t>
                      </a:r>
                      <a:endParaRPr sz="1800" dirty="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Sarah Samer Moustafa</a:t>
                      </a:r>
                      <a:endParaRPr sz="180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2159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20170111</a:t>
                      </a:r>
                      <a:endParaRPr sz="180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Sarah Saeed Ebraheem</a:t>
                      </a:r>
                      <a:endParaRPr sz="180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2159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20170115</a:t>
                      </a:r>
                      <a:endParaRPr sz="180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Salma Essam Soliman</a:t>
                      </a:r>
                      <a:endParaRPr sz="180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228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20160066</a:t>
                      </a:r>
                      <a:endParaRPr sz="1800" dirty="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21212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Ameer Mohamed Abd Elwahab</a:t>
                      </a:r>
                      <a:endParaRPr sz="1800" dirty="0">
                        <a:solidFill>
                          <a:srgbClr val="21212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68575" marR="68575" marT="91425" marB="91425">
                    <a:lnL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125" y="319338"/>
            <a:ext cx="12001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206">
            <a:off x="-1816333" y="2183350"/>
            <a:ext cx="5001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Use Case Diagram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45515"/>
          <a:stretch/>
        </p:blipFill>
        <p:spPr>
          <a:xfrm>
            <a:off x="1131100" y="193850"/>
            <a:ext cx="7860025" cy="45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 rot="-5400206">
            <a:off x="-1816333" y="2183350"/>
            <a:ext cx="5001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Use Case Diagram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25" y="250525"/>
            <a:ext cx="7056726" cy="46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Class Diagram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311700" y="1341025"/>
            <a:ext cx="8520600" cy="3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26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Part 1:</a:t>
            </a:r>
            <a:endParaRPr sz="5626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ttps://plantuml-server.kkeisuke.dev/svg/rLtTRzou4N_VluAuXqBRs46VLq5mJfoWAPeuY5Nq8GWAUPTEr6YbhQJrdS_n_rvIfCGXEVnIuYHt20wsE9mPpWn_C_oG_6i_bDrmtDUhrQTgHycswhOrNVMVg-PGTkMUREkoxy-6eQkkZWDzjMsRo-eFIlwsMeqjv9mokc5Fc-5bkHtQxfRShGWv_KY7LqqrL6NTPqsvfnlICnRDn_Nq0s5KZxOTBGUQiHy9WLGduvDz-VkRu_wATXVNbyDnnqJq6zACJso2uu5sDrNVTYPDrGIO00AS2TDPZN9rlrhPOtxy-CjJI2HiywOTgkjgMmvLsq3hg94FrL2hKHDctO5rLm_QtnhQlTe1wq6UaDMB_M6upKo2-nMcmwYjHYVqVTlMDTHJiZxRRkbXA6YvVqsvJTxH_nrfFsHCgT6W6o8jUq86HgJK5R_pU9dCoVJZGeZ9_BpbKXNZsH6Cz_npcFq9ENJjV-cMgVHM_712_28bML0oFjIbielo6mpLoPnHBX-MSn2McFOPLUE85O0etN_c6XSj--6yAzgY_4o_krU03X6-YH4xMOt11PnMuzGR6-IK4qeXi-xjyQgkjhBT08eTxRTTTU1JTtvcG0MZcT08mjV9GBUVchPkFrQKWLmn_NRx_iF9BIsxUG3hsM1A9H1PtqKXJ0VbXn-aoVtAy9bmgMoLRbLQ8fujpZ8zsv6hgbM_q6shpVm3O_XRs-t-NlQVT3peB-iMf3FY6G1nZ9d7gL9MwIZGyQVLytvbMtZq0w2Hhb3ihG9b5ovD30B5Z30TRDQZ3khnQbMnXDvTbrjApdQiqdX73srVpLem9PxT_gkd7HUJ7UKFGDxOAPyecSBLpcwzduRwkcq-jcrFJL7L_b1JRiOUrUBqTRkZzORiPVV7u-zFHjABAnxMv2-41SIHitXAxfXbTcrJtzxplaDNDlrrs-rf9nKgr1DkIBVcSslG0bnGJ-dkl1pAgxAdhCwvQQiTVrmrh89jjlIYU_4xJqjitcUbqbmoaCFumaAmhcUkzwPx9DauLvM-tFwFJDN6XrZ80t-OvX2CXrQ8qNBcIBhMj1MqBng6RxTPQuy63CFmlvetU11WxIjF92XwEnn0DDXU8fER7lNb3StOt8QJcWrWQZuUTdoskGcO6fGHQ44qjR4OEglhJ2lJttzmnXueqntnipF62_kOaQHQE2A0W4ATS1UmHHuqHkwpHkusHnvXZzmr0Z0lz6bXpWZFairijjTQ8uLxkMOsOmoO_jQwr9o0y_p3KytQzlROoPY89esrI5HsX2ijD1OQGA0lu92mY2D6FGs95TM5g8xSf39uHD2nq79qcMLpH8WW4_mk6cehgh7oK3ZD386SMuqvX_r_P5drxnZJ3RbgsvgMmWu6rciLvVZ4M9YFpuog4k0-rCGD_zoHbWEHGQ1vmAQpb_v6Ld248SWBda1rP0P4tSXImM4ZHkVNDpjqrGtp9OdXjYRnSonbYaNDi9G95Zk_ugPNnEmAJgwesWfn_vmODLFOqSZNm7WK6YrZzAb08dWWyavs0EPMs74wFDnqiNYO6RtNX3WZOTnX0Et5k9zZqxp_8AXGOq-p7OnkjYyGC0RuWVqkdaeFoaOPqrQpY81zU-C80A8878sYqE0i-vTjDqPZPczOoa5gnJRYOhSL8qpeDaB80YbZ25dCPp0zLOt-F9Y9AfY5Xji3tO3E1VizbockrFAGASijPLioSDsrUZwqHLl9ZbCPcrw2K6wzM8_wZJLiMLZSj0DzNR9YzsxQMGE2o67kf9wIUzvrnXHZMXfvLlExiWQQLbMp2hxJEpOnXsfx3rGf8FCBEMGrl2U2tzErFMQDeI0hMaMaQtBGqhlDtuYgQTSKAJ7DNL2aiFIHu9DJq4q4riwSluT8KDxQZqybDZi57hukgoRJTyKD3SMEwR-huTFBgcP64UTAo8QW155n_WDtFRK6VPTAz6H01adK2WB4fY9G8rRhBmvYgIe-Z2PW0INR-f_STiB1mK2SCuKLBHP77bG9vCzkbT5OXnxyuklsd4rSze1PyVcdilb8Ttnn3l6snsYkArhln2ypDLZvMFC-APKWddNYl0I6Oim-0DSn3yh4C6s0lje1zuzjC6JaUemxuUq4FhDP5BfByGR0CnpT8Lii6tJZHOJSgL8CTYYGfxo3BLZC2XYxSOB1X0XAPciMFNtPiAmxV8LdCaYZ-X2a4hVI1Yp6qPmIKOzhAfebEHRQIArksH-MwwPYMQ3lk1RqxqywCc0uHn9vel3izYT1JyP3r8fgwfgWkWhbTPASrqaSJfDG-YT_XeJ-q-JpFrqw9_5vcgJbQR8iJu_Jzn6s01-7Xa8gEhQ8VByatIEWZMKEYDjOUnnogvuOU5iWhSXndCOKoS8SH1PqmJMwMJ8OYaFEvkO9EA9reI0ywjLELU1vjTf-uT9X6uGocJnCaXE28v_ph4jRxLc3mme__NpctZuJTo-RbJcDOPc2qVB39D9jxXX8r9QG8i_TVib3VidJ_18uTTDtN3XCHVl4MKS3PvLxdvlA_MQaMM-0P8TJfcP9g-_AyIUHBYZtqC900zksMADhbypoQBdNDdeKg6YQQhXdZI46ycQ7UJUF3KzeA0V5PhvUQwzPlRkkc7NSRl1v8RJX32m2CBFSWmFMQUWgq-8UmTfNfb_sg5zKrnZlA6hSHvWYMPZ3Edol0RydQ4CwhyUOq_MBKqRDgoyX85PevPRE0o_MzDNtakK3C8XQGQY7-YKBQrZwlJ9HAsy_iRQplgzux0rzXlCJjyzShUv246FL9P4_RuyD5y26cs4sMC_riTv1hVrTtShcLXMePpTbLPTNDLtUSnGSfsDHHjl0YmhMV9GHex615S-bRs8eEgRNfUEgRQ08iZIAIhZW6kFuknwvdfjTyj13lyy8ZcRW0tJ9f5WOp-1T5Ai2G759vBQqdQZ43J1KRfOWCcNRQmMlvZWHrNGuMkUOHERTKJI0q6CJBxBdSSYUHu9adWHlUJIcvgdGbY-0cdmH7ERBC21VZAB-_98dvemy4L_pM6ZCltqn4BDpypML08Shep0KPxcEgj1gZ2lLPR-eUb2GEef1KtuMw8kLWKOLQB_g0kwJ1wzQoBX0k5Z9qdx_fFgfoydrhAdQTXQOCkE74pwCcSkdMHyam9bVCgtgoVDHDAWWuiTpqJMynwai0XJFrih2mMfCcmhpCaq-DjASHdldA7g2XTAY4pzlAONkUDYpxtiKEvRGb4ediT01Bm7Oyrrt5bxXG18OTVfE58wo0QZ9Kx4c3qDW7ZDdSjTCo4C0cXkWejSa6YJeJJWaX4gQzKPLBt6OaSV2LmHU_3p5WQwL1ZY_yCjAP-C1nvFYwI-a5BUqn1Fv3dHtR39nSwrGMOxV58QlvTYl1_FyExr6hLj9F9CrUzjtPeiylGMFPyY1-ZfacgFu3wGZrfWSNDGorYdOU2dP9tiYTOf7U8Krc5-1zOWkIfTChNU4CFEzSf_GcTOf7ECMfqIqrG6nJur5beSlLVjK6EcSqaqkNi71zwznFTpT4BMYPCHgMPHyW73b7gUcsS-lfqUAJr5BWpUj1NhZLHIUgHKPUVBbz1JhvgE141D1Ds51cBGe8sZccHP76ozyZ5uldJkSOhkPtfrVsRHHstmt0JE-l93MQxj96_piOwGygEjB6_kIrKY3VHb3tYOZ94RIoKpjboRevBsps0HclEteJZVolD9CrAuqxKlIk12_V-QWJt3HIOoFE16kaF1IlA2m7F4UKq9oDnS2I6PEyelXWfcHr_Pi4gVE2_FpA34TrsZSElAVRHEiO73Pfg6_2LgFQKn-VXCf49rCfPPi6tlzDjzZ5SVD6-EyMyMa_RKU4PGHt7tC7I0HgBfGety7fB3519tna6X1d6ez26AiKkjI5DAjMlAhS0Coy_j2504BySFnQI8FXZZCvIwaeQ6YgbjvgkI8PUl59pp0RSih2mUrS1dSKqsbJuCe_8gPAwS7-PBWndXT43JBpwviu9VBv4mBVrKgSSx532ncNFvX-KPb1sdAieguWzQpr95HYqMdAvHZ0jGXCI92hSBzeKBqMqMVOwWF4duF4rfHA-7finljctRWvz4ELyBLyBGMHgwbFc-ReUDNfETtVVGDTdnhNLB6N4-M76TxM9zoMedbkhXkfrhxh1EZtn1fXXFIqVxGDZtbZyHFwxcpwfdIiTpjKZiIqPFkgeKonKM6HNrFUzfLPLtzGL_ow11DuliruE8jzpFguR-oPJhgpWXgwDK8yicvwcQj7Md-cUP7XmVO1fZqAO9dsufV4NoDIjEoYBb6wG4z4Nkd_BCPSpFotL559SQBV-13N-6eapJuEv-SujzuC3I6Pz7-ewqQJfSIzUSJcXKj6pWVzvH1KxZiuTf7v679JNscaCJmEvdciU0uep3dUDwbgwGnACeK1dFT-rMMqLvC4WTxYRrbf2VwTSBjT85JD_7oMMBdYqP-jtE1lgmlM9ubgIqXuf-qlA6faXKCf7RdMqm6X7AqjI4J8J9W4sE3WIR6oK9Djqvwjd2n2b3X0EaOumHzI3E6a04o_o0DZ3JlZjgPBlv-G-hhqrWUdEZTsR0tl-cviJ-akZHtHMNr7vMD-MqLy_EsaGc3Y7uRylBOZ9MrI26d0id0Iw7sf4QuwU-HMapHEiznHrRSsVXOzVoAGYmUgI_aHXUz-WThemM9SXUOExgdp15dVMgNwTPfOhSenw6tDDVQLRLeiVn2I9EaPLgUVJH-G-m5MwaiCJzVuIGfnsRSTLNJ-AI6GYO7M1GPdTGeBZgfKLICe9vWCO8KOewRt8969wcDa26kKHeW28bUs7-nRLbX-vasOpgphpEwBYkQjnp5r56N4BKxY3yWQPeESAQhb5GKMazDIwaKl0PR3aaTnkd_NAGxeMvwzn4zbdO-5zY_eBiBaVrTuk5NzKb2BUBPXh7kP4eP2IZFj-Zi-U16H9GKXqEK5C4W7vs6AWxPMhHR5sI_3PIONoooiIEcmEHu4ThYPFe84ZVinDIxh78RWZjKhVRN3ZR6Nwn0jbpn_IOOsF6R2A2RzkSmqgRyRbAfZL_TWixVH79ggUCOUP_QM-nbBEoCV5DcYVobVIyQ-yzzf34HrzZjlncIpWF-xPFqtijZo5odBEUnT0IYzw8HUDAIzIKjzOTLWcKcJeV29KwAmYPEQaEdWmv3KE-0veCczj-ljDaTz_N_0G00.svg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Class Diagram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311700" y="1341025"/>
            <a:ext cx="8520600" cy="3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7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Part 2:</a:t>
            </a:r>
            <a:endParaRPr sz="1887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ttps://plantuml-server.kkeisuke.dev/svg/fPP1RiCW44NtdCBBf4qka6nYjSgoYwGNG6OI8M5mO5ofhNhtGd0CZd55dQp8yCOC_tzBtXca6jjQ448gGOqftXJo4wyeSYLVb4IjX01TV9F2_jOosZr0epO3tbKCHwK_Lnv7JQKvALs37fBlOMD5hkpp6R0K8eRCGiEb1OERuk0NgqA3QUmEk99VBGlVpq00Gjm_e_sX2JHGDljyrpptT2-s0Ssfu5-mL_gskM3G39LVaXz29an-Mgyd_CpjY7pj4_KAZSrO3HB7URBZ-HW5A1owxPbkQqyhLu_fhhHDv2r0qLGMz7fJnWBmBwU0SPpPwZCUckSaVDxHVwGZFD2oDXmaQPXpEcLI3jsPb8CE0kJpKqgfMbb1Ea4qslLHAkygtPpZWCJWuDnRG68WJ-pOvhZRFEvLVD7XxDws2PcSl1EAP7QaB64rbqUawJTwb97qwztTjMr0U-EERld1ZT8Z25lM-tiCVpnZYIlMY-ycorJygfoxJKxKKs1ow2HuFtQiPIBNhXnBM0uB_h92dRbyxARtpoKxaCn-4Vm2.svg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NLP Models Dataset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rabicPeriod"/>
            </a:pPr>
            <a:r>
              <a:rPr lang="en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Collection</a:t>
            </a:r>
            <a:endParaRPr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lphaLcPeriod"/>
            </a:pPr>
            <a:r>
              <a:rPr lang="en" sz="18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Surveys</a:t>
            </a:r>
            <a:endParaRPr sz="18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lphaLcPeriod"/>
            </a:pPr>
            <a:r>
              <a:rPr lang="en" sz="18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Old databases of registered projects</a:t>
            </a:r>
            <a:endParaRPr sz="18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rabicPeriod"/>
            </a:pPr>
            <a:r>
              <a:rPr lang="en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Cleaning</a:t>
            </a:r>
            <a:endParaRPr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lphaLcPeriod"/>
            </a:pPr>
            <a:r>
              <a:rPr lang="en" sz="18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Extracting important information from collected data documentation</a:t>
            </a:r>
            <a:endParaRPr sz="18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rabicPeriod"/>
            </a:pPr>
            <a:r>
              <a:rPr lang="en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Pre-processing</a:t>
            </a:r>
            <a:endParaRPr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lphaLcPeriod"/>
            </a:pPr>
            <a:r>
              <a:rPr lang="en" sz="18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Nltk</a:t>
            </a:r>
            <a:endParaRPr sz="18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EB Garamond"/>
              <a:buAutoNum type="alphaLcPeriod"/>
            </a:pPr>
            <a:r>
              <a:rPr lang="en" sz="18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Contractions </a:t>
            </a:r>
            <a:endParaRPr sz="18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265500" y="106250"/>
            <a:ext cx="4306500" cy="8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NLP Models Description</a:t>
            </a:r>
            <a:endParaRPr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1"/>
          </p:nvPr>
        </p:nvSpPr>
        <p:spPr>
          <a:xfrm>
            <a:off x="265500" y="989150"/>
            <a:ext cx="4045200" cy="38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Short-length documents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Good semantic analysis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Re-train with each addition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Score based</a:t>
            </a: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body" idx="2"/>
          </p:nvPr>
        </p:nvSpPr>
        <p:spPr>
          <a:xfrm>
            <a:off x="4821800" y="1083175"/>
            <a:ext cx="3837000" cy="3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Long-length documents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Better semantic analysis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No need for re-training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Word embeddings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3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424925" y="1003425"/>
            <a:ext cx="404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TF-IDF</a:t>
            </a:r>
            <a:endParaRPr sz="2600" b="1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858700" y="1003425"/>
            <a:ext cx="376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Doc2Vec</a:t>
            </a:r>
            <a:endParaRPr sz="2600" b="1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Time Plan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B Garamond"/>
                <a:ea typeface="EB Garamond"/>
                <a:cs typeface="EB Garamond"/>
                <a:sym typeface="EB Garamond"/>
              </a:rPr>
              <a:t>Fulfilled Tasks / Future Work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 rot="-5400000">
            <a:off x="-1732925" y="2218050"/>
            <a:ext cx="4474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Fulfilled Tasks 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50" y="316000"/>
            <a:ext cx="7732351" cy="4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Future work 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461450" y="1303825"/>
            <a:ext cx="7911600" cy="3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EB Garamond"/>
              <a:buAutoNum type="arabicPeriod"/>
            </a:pPr>
            <a:r>
              <a:rPr lang="en" sz="2200" b="1" dirty="0">
                <a:latin typeface="EB Garamond"/>
                <a:ea typeface="EB Garamond"/>
                <a:cs typeface="EB Garamond"/>
                <a:sym typeface="EB Garamond"/>
              </a:rPr>
              <a:t>Matchmaking</a:t>
            </a:r>
            <a:r>
              <a:rPr lang="en" sz="2200" b="1" dirty="0" smtClean="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22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EB Garamond"/>
              <a:buAutoNum type="arabicPeriod"/>
            </a:pPr>
            <a:r>
              <a:rPr lang="en" sz="2200" b="1" dirty="0">
                <a:latin typeface="EB Garamond"/>
                <a:ea typeface="EB Garamond"/>
                <a:cs typeface="EB Garamond"/>
                <a:sym typeface="EB Garamond"/>
              </a:rPr>
              <a:t>Specified target announcements</a:t>
            </a:r>
            <a:r>
              <a:rPr lang="en" sz="2200" b="1" dirty="0" smtClean="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22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EB Garamond"/>
              <a:buAutoNum type="arabicPeriod"/>
            </a:pPr>
            <a:r>
              <a:rPr lang="en" sz="2200" b="1" dirty="0">
                <a:latin typeface="EB Garamond"/>
                <a:ea typeface="EB Garamond"/>
                <a:cs typeface="EB Garamond"/>
                <a:sym typeface="EB Garamond"/>
              </a:rPr>
              <a:t>Ability to co-supervise</a:t>
            </a:r>
            <a:r>
              <a:rPr lang="en" sz="2200" b="1" dirty="0" smtClean="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22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EB Garamond"/>
              <a:buAutoNum type="arabicPeriod"/>
            </a:pPr>
            <a:r>
              <a:rPr lang="en" sz="2200" b="1" dirty="0">
                <a:latin typeface="EB Garamond"/>
                <a:ea typeface="EB Garamond"/>
                <a:cs typeface="EB Garamond"/>
                <a:sym typeface="EB Garamond"/>
              </a:rPr>
              <a:t>Registration deadline.</a:t>
            </a:r>
            <a:endParaRPr sz="22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The problems that we faced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461450" y="1289650"/>
            <a:ext cx="8087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1: 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Couldn’t find a data set of projects’ description to train the NLP model.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2: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 Integrating MongoDB using Flask &amp; NodeJS.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3: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 The lack of a strong OOP in JavaScript.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79" name="Google Shape;279;p41" descr="GIF para presentaciones en powerpoint - 100 imágenes animadas"/>
          <p:cNvPicPr preferRelativeResize="0"/>
          <p:nvPr/>
        </p:nvPicPr>
        <p:blipFill rotWithShape="1">
          <a:blip r:embed="rId3">
            <a:alphaModFix/>
          </a:blip>
          <a:srcRect l="19931" r="8680" b="9420"/>
          <a:stretch/>
        </p:blipFill>
        <p:spPr>
          <a:xfrm flipH="1">
            <a:off x="6657300" y="2117325"/>
            <a:ext cx="18918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What is GP Organizer?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57150" marR="2902943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It’s a system that organizes the early stages of forming a team, finding an idea and choosing supervisors.</a:t>
            </a:r>
            <a:endParaRPr sz="22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500" y="1620225"/>
            <a:ext cx="2948800" cy="29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How we solved them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5" name="Google Shape;285;p42" descr="Zeljko Krcmar (zeljkokrcmar) - Profile | Pinter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4800" y="2282875"/>
            <a:ext cx="28575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362600" y="1152425"/>
            <a:ext cx="80877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Solutions for:</a:t>
            </a:r>
            <a:endParaRPr sz="2100" b="1" u="sng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1: 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182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Manually collected a dataset from surveys and old data.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2: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 Used Docker for container management.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Problem 3:</a:t>
            </a:r>
            <a:endParaRPr sz="2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1554873" lvl="0" indent="0" algn="l" defTabSz="517525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lang="en" sz="2100" dirty="0" smtClean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TypeScript migration.</a:t>
            </a:r>
            <a:endParaRPr sz="2100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382650" y="948138"/>
            <a:ext cx="8520600" cy="39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this project: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Saves a lot of time &amp; effort.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Facilitates searching for a suitable supervisor.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Prevents having duplicate ideas.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EB Garamond"/>
              <a:buAutoNum type="arabicPeriod"/>
            </a:pPr>
            <a:r>
              <a:rPr lang="en" sz="23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Enables using the old ideas as a reference.</a:t>
            </a:r>
            <a:endParaRPr sz="23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l="9227" t="7780" r="9544" b="4399"/>
          <a:stretch/>
        </p:blipFill>
        <p:spPr>
          <a:xfrm>
            <a:off x="6467200" y="804775"/>
            <a:ext cx="2365100" cy="34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ctrTitle"/>
          </p:nvPr>
        </p:nvSpPr>
        <p:spPr>
          <a:xfrm>
            <a:off x="1004150" y="1751775"/>
            <a:ext cx="7136700" cy="11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Demo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 rec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815340"/>
            <a:ext cx="8128000" cy="3991610"/>
          </a:xfrm>
          <a:prstGeom prst="rect">
            <a:avLst/>
          </a:prstGeom>
        </p:spPr>
      </p:pic>
      <p:sp>
        <p:nvSpPr>
          <p:cNvPr id="4" name="Google Shape;298;p44"/>
          <p:cNvSpPr txBox="1">
            <a:spLocks/>
          </p:cNvSpPr>
          <p:nvPr/>
        </p:nvSpPr>
        <p:spPr>
          <a:xfrm>
            <a:off x="874610" y="182055"/>
            <a:ext cx="7136700" cy="56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Register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udent record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040" y="685800"/>
            <a:ext cx="8128000" cy="4159250"/>
          </a:xfrm>
          <a:prstGeom prst="rect">
            <a:avLst/>
          </a:prstGeom>
        </p:spPr>
      </p:pic>
      <p:sp>
        <p:nvSpPr>
          <p:cNvPr id="4" name="Google Shape;298;p44"/>
          <p:cNvSpPr txBox="1">
            <a:spLocks/>
          </p:cNvSpPr>
          <p:nvPr/>
        </p:nvSpPr>
        <p:spPr>
          <a:xfrm>
            <a:off x="874610" y="182055"/>
            <a:ext cx="7136700" cy="56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Admin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269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udent record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723900"/>
            <a:ext cx="8128000" cy="4083050"/>
          </a:xfrm>
          <a:prstGeom prst="rect">
            <a:avLst/>
          </a:prstGeom>
        </p:spPr>
      </p:pic>
      <p:sp>
        <p:nvSpPr>
          <p:cNvPr id="4" name="Google Shape;298;p44"/>
          <p:cNvSpPr txBox="1">
            <a:spLocks/>
          </p:cNvSpPr>
          <p:nvPr/>
        </p:nvSpPr>
        <p:spPr>
          <a:xfrm>
            <a:off x="874610" y="182055"/>
            <a:ext cx="7136700" cy="56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Student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82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udent record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723900"/>
            <a:ext cx="8128000" cy="4174490"/>
          </a:xfrm>
          <a:prstGeom prst="rect">
            <a:avLst/>
          </a:prstGeom>
        </p:spPr>
      </p:pic>
      <p:sp>
        <p:nvSpPr>
          <p:cNvPr id="4" name="Google Shape;298;p44"/>
          <p:cNvSpPr txBox="1">
            <a:spLocks/>
          </p:cNvSpPr>
          <p:nvPr/>
        </p:nvSpPr>
        <p:spPr>
          <a:xfrm>
            <a:off x="874610" y="182055"/>
            <a:ext cx="7136700" cy="56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Supervisors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642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 descr="Thank you for your attention presentation png 4 » PNG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75" y="0"/>
            <a:ext cx="5229120" cy="50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Motivation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176376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Some problem we faced:</a:t>
            </a:r>
            <a:endParaRPr sz="35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9803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ct val="80698"/>
              <a:buFont typeface="EB Garamond"/>
              <a:buAutoNum type="arabicPeriod"/>
            </a:pPr>
            <a:r>
              <a:rPr lang="en" sz="3159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Facing rejection from many supervisors.</a:t>
            </a:r>
            <a:endParaRPr sz="3159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9803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82258"/>
              <a:buFont typeface="EB Garamond"/>
              <a:buAutoNum type="arabicPeriod"/>
            </a:pPr>
            <a:r>
              <a:rPr lang="en" sz="3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Finding out our idea is a duplicate.</a:t>
            </a:r>
            <a:endParaRPr sz="3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9803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82258"/>
              <a:buFont typeface="EB Garamond"/>
              <a:buAutoNum type="arabicPeriod"/>
            </a:pPr>
            <a:r>
              <a:rPr lang="en" sz="31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Not being able to find team members.</a:t>
            </a:r>
            <a:endParaRPr sz="31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Those problems consumed both time and effort</a:t>
            </a:r>
            <a:endParaRPr sz="35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Our Survey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It included questions such as: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878067" lvl="0" indent="-3556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How long it took to have a supervisor.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878067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The number of supervisors that turned town their idea.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878067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The start date of working on a project.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878067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If they are concerned their idea was a duplicate.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1878067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EB Garamond"/>
              <a:buAutoNum type="arabicPeriod"/>
            </a:pPr>
            <a:r>
              <a:rPr lang="en" sz="2000" b="1" dirty="0">
                <a:solidFill>
                  <a:srgbClr val="212121"/>
                </a:solidFill>
                <a:latin typeface="EB Garamond"/>
                <a:ea typeface="EB Garamond"/>
                <a:cs typeface="EB Garamond"/>
                <a:sym typeface="EB Garamond"/>
              </a:rPr>
              <a:t>Their opinion about having a platform to facilitate the GP process.</a:t>
            </a:r>
            <a:endParaRPr sz="2000" b="1" dirty="0">
              <a:solidFill>
                <a:srgbClr val="21212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4" name="Google Shape;94;p17" descr="UMD PSYC E-News: RA positions focusing on functional MRI and Autism  Spectrum Disorder!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74900" y="960288"/>
            <a:ext cx="1957388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B Garamond"/>
                <a:ea typeface="EB Garamond"/>
                <a:cs typeface="EB Garamond"/>
                <a:sym typeface="EB Garamond"/>
              </a:rPr>
              <a:t>Survey results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EB Garamond"/>
              <a:buAutoNum type="arabicPeriod"/>
            </a:pPr>
            <a:r>
              <a:rPr lang="en" sz="21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75% of students were turned down by at least one supervisor</a:t>
            </a:r>
            <a:endParaRPr sz="21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EB Garamond"/>
              <a:buAutoNum type="arabicPeriod"/>
            </a:pPr>
            <a:r>
              <a:rPr lang="en" sz="21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58.8% of students were concerned about idea duplication</a:t>
            </a:r>
            <a:endParaRPr sz="21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EB Garamond"/>
              <a:buAutoNum type="arabicPeriod"/>
            </a:pPr>
            <a:r>
              <a:rPr lang="en" sz="21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Only 23.5% of students were sure their project idea was not duplicate</a:t>
            </a:r>
            <a:endParaRPr sz="21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EB Garamond"/>
              <a:buAutoNum type="arabicPeriod"/>
            </a:pPr>
            <a:r>
              <a:rPr lang="en" sz="2100" b="1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92.6% of students support automation the registration process and making it digital</a:t>
            </a:r>
            <a:endParaRPr sz="2100" b="1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l="1511" t="9455" r="2242" b="12917"/>
          <a:stretch/>
        </p:blipFill>
        <p:spPr>
          <a:xfrm>
            <a:off x="1079200" y="1315775"/>
            <a:ext cx="6985599" cy="37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latin typeface="EB Garamond"/>
                <a:ea typeface="EB Garamond"/>
                <a:cs typeface="EB Garamond"/>
                <a:sym typeface="EB Garamond"/>
              </a:rPr>
              <a:t>The needed time for students to be accepted by a Doctor as their supervisor</a:t>
            </a:r>
            <a:endParaRPr sz="204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latin typeface="EB Garamond"/>
                <a:ea typeface="EB Garamond"/>
                <a:cs typeface="EB Garamond"/>
                <a:sym typeface="EB Garamond"/>
              </a:rPr>
              <a:t>The percentage of students who submitted and started working in their idea early to those who started late</a:t>
            </a:r>
            <a:endParaRPr sz="204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t="9056" b="12739"/>
          <a:stretch/>
        </p:blipFill>
        <p:spPr>
          <a:xfrm>
            <a:off x="1459325" y="1334800"/>
            <a:ext cx="6208074" cy="3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t="9305" b="13018"/>
          <a:stretch/>
        </p:blipFill>
        <p:spPr>
          <a:xfrm>
            <a:off x="714375" y="933025"/>
            <a:ext cx="7715250" cy="39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77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latin typeface="EB Garamond"/>
                <a:ea typeface="EB Garamond"/>
                <a:cs typeface="EB Garamond"/>
                <a:sym typeface="EB Garamond"/>
              </a:rPr>
              <a:t>Student reviews of the offline registration system</a:t>
            </a:r>
            <a:endParaRPr sz="204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651</Words>
  <Application>Microsoft Office PowerPoint</Application>
  <PresentationFormat>On-screen Show (16:9)</PresentationFormat>
  <Paragraphs>155</Paragraphs>
  <Slides>37</Slides>
  <Notes>37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Open Sans</vt:lpstr>
      <vt:lpstr>EB Garamond</vt:lpstr>
      <vt:lpstr>PT Sans Narrow</vt:lpstr>
      <vt:lpstr>Tropic</vt:lpstr>
      <vt:lpstr>Graduation Project Organizer</vt:lpstr>
      <vt:lpstr>PowerPoint Presentation</vt:lpstr>
      <vt:lpstr>What is GP Organizer?</vt:lpstr>
      <vt:lpstr>Motivation</vt:lpstr>
      <vt:lpstr>Our Survey</vt:lpstr>
      <vt:lpstr>Survey results</vt:lpstr>
      <vt:lpstr>The needed time for students to be accepted by a Doctor as their supervisor</vt:lpstr>
      <vt:lpstr>The percentage of students who submitted and started working in their idea early to those who started late</vt:lpstr>
      <vt:lpstr>Student reviews of the offline registration system</vt:lpstr>
      <vt:lpstr>Students projects submission and work state before registration deadline</vt:lpstr>
      <vt:lpstr>Project Idea</vt:lpstr>
      <vt:lpstr>Objectives</vt:lpstr>
      <vt:lpstr>Related Work</vt:lpstr>
      <vt:lpstr>Stakeholders</vt:lpstr>
      <vt:lpstr>How was the idea brought to life?</vt:lpstr>
      <vt:lpstr>How was the idea brought to life? </vt:lpstr>
      <vt:lpstr>Technologies</vt:lpstr>
      <vt:lpstr>Tools and Architecture</vt:lpstr>
      <vt:lpstr>System Architecture</vt:lpstr>
      <vt:lpstr>Use Case Diagram</vt:lpstr>
      <vt:lpstr>Use Case Diagram</vt:lpstr>
      <vt:lpstr>Class Diagram</vt:lpstr>
      <vt:lpstr>Class Diagram</vt:lpstr>
      <vt:lpstr>NLP Models Dataset</vt:lpstr>
      <vt:lpstr>NLP Models Description</vt:lpstr>
      <vt:lpstr>Time Plan</vt:lpstr>
      <vt:lpstr>Fulfilled Tasks </vt:lpstr>
      <vt:lpstr>Future work </vt:lpstr>
      <vt:lpstr>The problems that we faced</vt:lpstr>
      <vt:lpstr>How we solved them</vt:lpstr>
      <vt:lpstr>Conclusion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Organizer</dc:title>
  <cp:lastModifiedBy>lenovo</cp:lastModifiedBy>
  <cp:revision>6</cp:revision>
  <dcterms:modified xsi:type="dcterms:W3CDTF">2021-07-26T03:39:17Z</dcterms:modified>
</cp:coreProperties>
</file>